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797675" cy="9929813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ED9A0-44E6-4066-ACFA-7C1D03F7D68A}" type="datetimeFigureOut">
              <a:rPr lang="es-MX" smtClean="0"/>
              <a:t>04/07/2024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EEAB6-DEC6-4275-85E6-A6AB573868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925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EEAB6-DEC6-4275-85E6-A6AB5738683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230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4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6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0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3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8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5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1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5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5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F4EB669-EE7A-468E-A94E-4C78EDCF3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 descr="Un salpicón de colores en una superficie blanca">
            <a:extLst>
              <a:ext uri="{FF2B5EF4-FFF2-40B4-BE49-F238E27FC236}">
                <a16:creationId xmlns:a16="http://schemas.microsoft.com/office/drawing/2014/main" id="{C33B31A1-EAF3-2C08-C421-35D7333FF4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723" r="29837" b="24037"/>
          <a:stretch/>
        </p:blipFill>
        <p:spPr>
          <a:xfrm>
            <a:off x="22" y="10"/>
            <a:ext cx="1702739" cy="685799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3E9CBDA-95E2-BB52-C51F-D666D6C3359E}"/>
              </a:ext>
            </a:extLst>
          </p:cNvPr>
          <p:cNvSpPr txBox="1">
            <a:spLocks/>
          </p:cNvSpPr>
          <p:nvPr/>
        </p:nvSpPr>
        <p:spPr>
          <a:xfrm>
            <a:off x="4445302" y="551065"/>
            <a:ext cx="5676901" cy="5664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LA UNIDAD DE BIENESTAR</a:t>
            </a:r>
            <a:br>
              <a:rPr lang="es-ES" sz="2800" dirty="0"/>
            </a:br>
            <a:r>
              <a:rPr lang="es-ES" sz="2800" dirty="0">
                <a:latin typeface="AR BERKLEY" panose="02000000000000000000" pitchFamily="2" charset="0"/>
              </a:rPr>
              <a:t>Te informa y Recuerda </a:t>
            </a:r>
            <a:endParaRPr lang="es-MX" sz="2800" dirty="0">
              <a:latin typeface="AR BERKLEY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5FE2F3F-DB9C-229A-547C-F89E672F32DD}"/>
              </a:ext>
            </a:extLst>
          </p:cNvPr>
          <p:cNvSpPr txBox="1"/>
          <p:nvPr/>
        </p:nvSpPr>
        <p:spPr>
          <a:xfrm>
            <a:off x="2272131" y="1753256"/>
            <a:ext cx="4346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Que aún quedan disponibles </a:t>
            </a:r>
          </a:p>
          <a:p>
            <a:pPr algn="ctr"/>
            <a:r>
              <a:rPr lang="es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PRESTAMOS DE AUXILIO</a:t>
            </a: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para funcionarios afiliados a Bienestar  </a:t>
            </a:r>
          </a:p>
        </p:txBody>
      </p:sp>
      <p:pic>
        <p:nvPicPr>
          <p:cNvPr id="1028" name="Picture 4" descr="Información importante – Colegio Santa Clara">
            <a:extLst>
              <a:ext uri="{FF2B5EF4-FFF2-40B4-BE49-F238E27FC236}">
                <a16:creationId xmlns:a16="http://schemas.microsoft.com/office/drawing/2014/main" id="{3907519C-CE91-050F-2E38-831E05FEA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0948">
            <a:off x="1578245" y="256363"/>
            <a:ext cx="2665785" cy="131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Ministerio de Sanidad, Consumo y Bienestar Social - Serveis ...">
            <a:extLst>
              <a:ext uri="{FF2B5EF4-FFF2-40B4-BE49-F238E27FC236}">
                <a16:creationId xmlns:a16="http://schemas.microsoft.com/office/drawing/2014/main" id="{92327B00-E41B-59C2-DF7D-EE70B6C84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481" y="5770424"/>
            <a:ext cx="877880" cy="909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Un salpicón de colores en una superficie blanca">
            <a:extLst>
              <a:ext uri="{FF2B5EF4-FFF2-40B4-BE49-F238E27FC236}">
                <a16:creationId xmlns:a16="http://schemas.microsoft.com/office/drawing/2014/main" id="{FD5CEC1D-9072-1FAE-2874-6423335D9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723" r="29837" b="24037"/>
          <a:stretch/>
        </p:blipFill>
        <p:spPr>
          <a:xfrm rot="10800000">
            <a:off x="10966776" y="0"/>
            <a:ext cx="1225200" cy="685799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8F30BCF-78D7-70D5-AEE4-DACF30B428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811" y="146008"/>
            <a:ext cx="775685" cy="8841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33B51CE-98DF-3072-9129-251C7F01CA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096" y="5996253"/>
            <a:ext cx="1812656" cy="725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656FE439-B49F-A381-6FF5-5899BDCEB691}"/>
              </a:ext>
            </a:extLst>
          </p:cNvPr>
          <p:cNvSpPr txBox="1"/>
          <p:nvPr/>
        </p:nvSpPr>
        <p:spPr>
          <a:xfrm>
            <a:off x="781274" y="6217993"/>
            <a:ext cx="4608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 BERKLEY" panose="02000000000000000000" pitchFamily="2" charset="0"/>
              </a:rPr>
              <a:t>¡Cree en ti… y todo será posible!</a:t>
            </a:r>
            <a:endParaRPr lang="es-MX" sz="2400" dirty="0">
              <a:latin typeface="AR BERKLEY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6305CC0-69DD-25D8-8263-B1F126A03B9D}"/>
              </a:ext>
            </a:extLst>
          </p:cNvPr>
          <p:cNvSpPr txBox="1"/>
          <p:nvPr/>
        </p:nvSpPr>
        <p:spPr>
          <a:xfrm>
            <a:off x="1702761" y="3137951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REQUISITOS</a:t>
            </a:r>
            <a:r>
              <a:rPr lang="es-ES" b="1" dirty="0">
                <a:latin typeface="Calibri" panose="020F0502020204030204" pitchFamily="34" charset="0"/>
                <a:cs typeface="Calibri" panose="020F0502020204030204" pitchFamily="34" charset="0"/>
              </a:rPr>
              <a:t> (el trámite se realiza de forma personal)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6E2FA65-99A5-9FBB-F883-B40976BA147F}"/>
              </a:ext>
            </a:extLst>
          </p:cNvPr>
          <p:cNvSpPr txBox="1"/>
          <p:nvPr/>
        </p:nvSpPr>
        <p:spPr>
          <a:xfrm>
            <a:off x="1483914" y="3685142"/>
            <a:ext cx="57756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Estar afiliado a Bienestar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Presentar 2 avales que estén afiliados a Bienestar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Presentar última liquidación de sueldo (de quien solicita el préstamo y    </a:t>
            </a:r>
          </a:p>
          <a:p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los dos avales)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No superar el 15% de endeudamiento (de quien solicita el préstamo y </a:t>
            </a:r>
          </a:p>
          <a:p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los dos avales) esto se observa en la liquidación de sueldo en </a:t>
            </a:r>
          </a:p>
          <a:p>
            <a:r>
              <a:rPr lang="es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Descuentos</a:t>
            </a:r>
            <a:endParaRPr lang="es-MX" sz="1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Imagen 21" descr="Texto&#10;&#10;Descripción generada automáticamente con confianza media">
            <a:extLst>
              <a:ext uri="{FF2B5EF4-FFF2-40B4-BE49-F238E27FC236}">
                <a16:creationId xmlns:a16="http://schemas.microsoft.com/office/drawing/2014/main" id="{3EE4A4EE-9EA3-0033-C425-3B7AC554D23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618" t="760" r="41825" b="10150"/>
          <a:stretch/>
        </p:blipFill>
        <p:spPr bwMode="auto">
          <a:xfrm>
            <a:off x="7404748" y="1513838"/>
            <a:ext cx="2663011" cy="30949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8" name="Rectangle 6">
            <a:extLst>
              <a:ext uri="{FF2B5EF4-FFF2-40B4-BE49-F238E27FC236}">
                <a16:creationId xmlns:a16="http://schemas.microsoft.com/office/drawing/2014/main" id="{C80716B0-27E8-EF94-805B-872E21E61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30" name="Rectangle 7">
            <a:extLst>
              <a:ext uri="{FF2B5EF4-FFF2-40B4-BE49-F238E27FC236}">
                <a16:creationId xmlns:a16="http://schemas.microsoft.com/office/drawing/2014/main" id="{BEDDABE6-B5BC-24DA-2131-F19DBAC41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1567" y="4674200"/>
            <a:ext cx="36310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MX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En la columna descuento debe sumar todos los asteriscos </a:t>
            </a:r>
            <a:r>
              <a:rPr kumimoji="0" lang="es-CL" altLang="es-MX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(*)+ $ 31.500 </a:t>
            </a:r>
            <a:r>
              <a:rPr kumimoji="0" lang="es-CL" altLang="es-MX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que sería valor de la cuota del préstamo (10 cuotas en total). Ej. $ 34.500.- (suma de *+valor cuota).  El monto sumado debe ser menor o igual al </a:t>
            </a:r>
            <a:r>
              <a:rPr kumimoji="0" lang="es-CL" altLang="es-MX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*Monto Tope del 15% </a:t>
            </a:r>
            <a:r>
              <a:rPr kumimoji="0" lang="es-CL" altLang="es-MX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indicado en la parte posterior de la liquidación.  En este caso $105.124.-</a:t>
            </a:r>
            <a:endParaRPr kumimoji="0" lang="es-CL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C9CDBFC1-A69B-7681-4DCF-9172789FD069}"/>
              </a:ext>
            </a:extLst>
          </p:cNvPr>
          <p:cNvCxnSpPr>
            <a:cxnSpLocks/>
          </p:cNvCxnSpPr>
          <p:nvPr/>
        </p:nvCxnSpPr>
        <p:spPr>
          <a:xfrm flipH="1">
            <a:off x="10727733" y="3590257"/>
            <a:ext cx="3049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2555EB3-2213-2385-B6C1-3CEFA7F3EF9C}"/>
              </a:ext>
            </a:extLst>
          </p:cNvPr>
          <p:cNvCxnSpPr>
            <a:cxnSpLocks/>
          </p:cNvCxnSpPr>
          <p:nvPr/>
        </p:nvCxnSpPr>
        <p:spPr>
          <a:xfrm flipH="1">
            <a:off x="9625004" y="4270103"/>
            <a:ext cx="321479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Imagen 35" descr="Texto&#10;&#10;Descripción generada automáticamente con confianza media">
            <a:extLst>
              <a:ext uri="{FF2B5EF4-FFF2-40B4-BE49-F238E27FC236}">
                <a16:creationId xmlns:a16="http://schemas.microsoft.com/office/drawing/2014/main" id="{3EE4A4EE-9EA3-0033-C425-3B7AC554D23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77073" t="760" r="8159" b="10150"/>
          <a:stretch/>
        </p:blipFill>
        <p:spPr bwMode="auto">
          <a:xfrm>
            <a:off x="10010440" y="1569607"/>
            <a:ext cx="695325" cy="30949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9" name="Rectangle 7">
            <a:extLst>
              <a:ext uri="{FF2B5EF4-FFF2-40B4-BE49-F238E27FC236}">
                <a16:creationId xmlns:a16="http://schemas.microsoft.com/office/drawing/2014/main" id="{212AF7AE-EAB4-C9D6-70E6-3A9860FD5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081" y="5370314"/>
            <a:ext cx="56108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MX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hiller" panose="04020404031007020602" pitchFamily="82" charset="0"/>
                <a:cs typeface="Calibri" panose="020F0502020204030204" pitchFamily="34" charset="0"/>
              </a:rPr>
              <a:t>Acércate a Bienestar si tienes dudas, los cupos son hasta agotar stock </a:t>
            </a:r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C3140362-A585-6557-6FAD-4518BE3BA1B7}"/>
              </a:ext>
            </a:extLst>
          </p:cNvPr>
          <p:cNvCxnSpPr/>
          <p:nvPr/>
        </p:nvCxnSpPr>
        <p:spPr>
          <a:xfrm>
            <a:off x="870081" y="5874529"/>
            <a:ext cx="48624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748545"/>
      </p:ext>
    </p:extLst>
  </p:cSld>
  <p:clrMapOvr>
    <a:masterClrMapping/>
  </p:clrMapOvr>
</p:sld>
</file>

<file path=ppt/theme/theme1.xml><?xml version="1.0" encoding="utf-8"?>
<a:theme xmlns:a="http://schemas.openxmlformats.org/drawingml/2006/main" name="EncaseVTI">
  <a:themeElements>
    <a:clrScheme name="AnalogousFromLightSeedLeftStep">
      <a:dk1>
        <a:srgbClr val="000000"/>
      </a:dk1>
      <a:lt1>
        <a:srgbClr val="FFFFFF"/>
      </a:lt1>
      <a:dk2>
        <a:srgbClr val="3B213A"/>
      </a:dk2>
      <a:lt2>
        <a:srgbClr val="E3E2E8"/>
      </a:lt2>
      <a:accent1>
        <a:srgbClr val="93A94E"/>
      </a:accent1>
      <a:accent2>
        <a:srgbClr val="B6A03C"/>
      </a:accent2>
      <a:accent3>
        <a:srgbClr val="EA8946"/>
      </a:accent3>
      <a:accent4>
        <a:srgbClr val="EB4E4F"/>
      </a:accent4>
      <a:accent5>
        <a:srgbClr val="EE6EA5"/>
      </a:accent5>
      <a:accent6>
        <a:srgbClr val="EB4ED2"/>
      </a:accent6>
      <a:hlink>
        <a:srgbClr val="7A69A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186</Words>
  <Application>Microsoft Office PowerPoint</Application>
  <PresentationFormat>Panorámica</PresentationFormat>
  <Paragraphs>16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Aptos</vt:lpstr>
      <vt:lpstr>AR BERKLEY</vt:lpstr>
      <vt:lpstr>Arial</vt:lpstr>
      <vt:lpstr>Avenir Next LT Pro</vt:lpstr>
      <vt:lpstr>Avenir Next LT Pro Light</vt:lpstr>
      <vt:lpstr>Calibri</vt:lpstr>
      <vt:lpstr>Chiller</vt:lpstr>
      <vt:lpstr>Wingdings</vt:lpstr>
      <vt:lpstr>EncaseVTI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Hospital Antofagasta</dc:creator>
  <cp:lastModifiedBy>Hospital Antofagasta</cp:lastModifiedBy>
  <cp:revision>6</cp:revision>
  <cp:lastPrinted>2024-07-04T14:38:41Z</cp:lastPrinted>
  <dcterms:created xsi:type="dcterms:W3CDTF">2024-05-24T13:58:11Z</dcterms:created>
  <dcterms:modified xsi:type="dcterms:W3CDTF">2024-07-04T14:41:27Z</dcterms:modified>
</cp:coreProperties>
</file>